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3" autoAdjust="0"/>
    <p:restoredTop sz="9465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DDD349-8B20-4216-BB19-90B29D5A390E}"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035CEA6D-7840-454C-8374-A600FA22E446}">
      <dgm:prSet/>
      <dgm:spPr/>
      <dgm:t>
        <a:bodyPr/>
        <a:lstStyle/>
        <a:p>
          <a:r>
            <a:rPr lang="en-US"/>
            <a:t>Data Cleaning Data Interpreter is Tableau’s built-in tool that helps clean messy data — it can recognize titles, subtitles, extra rows, or merged cells and automatically clean up the structure when importing data.</a:t>
          </a:r>
        </a:p>
      </dgm:t>
    </dgm:pt>
    <dgm:pt modelId="{8555ED39-E232-49D5-A334-50AD1D9576B8}" type="parTrans" cxnId="{FFEDE062-9582-4679-9F7A-FE2FEF390272}">
      <dgm:prSet/>
      <dgm:spPr/>
      <dgm:t>
        <a:bodyPr/>
        <a:lstStyle/>
        <a:p>
          <a:endParaRPr lang="en-US"/>
        </a:p>
      </dgm:t>
    </dgm:pt>
    <dgm:pt modelId="{97F7761E-C748-4508-9ACF-F77BAE765472}" type="sibTrans" cxnId="{FFEDE062-9582-4679-9F7A-FE2FEF390272}">
      <dgm:prSet/>
      <dgm:spPr/>
      <dgm:t>
        <a:bodyPr/>
        <a:lstStyle/>
        <a:p>
          <a:endParaRPr lang="en-US"/>
        </a:p>
      </dgm:t>
    </dgm:pt>
    <dgm:pt modelId="{3723074D-EA67-4386-A187-1E2918BDF030}">
      <dgm:prSet/>
      <dgm:spPr/>
      <dgm:t>
        <a:bodyPr/>
        <a:lstStyle/>
        <a:p>
          <a:r>
            <a:rPr lang="en-US" b="1"/>
            <a:t>Problem Statement: </a:t>
          </a:r>
          <a:r>
            <a:rPr lang="en-US"/>
            <a:t>How the rapid increase in global cybersecurity threats has exposed critical vulnerabilities across industries?Does this growing wave of cyberattacks causes severe financial and reputational damage and what are the significant risks to national security, data privacy, and public trust worldwide</a:t>
          </a:r>
        </a:p>
      </dgm:t>
    </dgm:pt>
    <dgm:pt modelId="{FB831439-A236-4AEC-9258-7243ABC678BA}" type="parTrans" cxnId="{014FF3B3-1B70-4E66-A650-BC441597455C}">
      <dgm:prSet/>
      <dgm:spPr/>
      <dgm:t>
        <a:bodyPr/>
        <a:lstStyle/>
        <a:p>
          <a:endParaRPr lang="en-US"/>
        </a:p>
      </dgm:t>
    </dgm:pt>
    <dgm:pt modelId="{C930D84F-AF21-48BD-9F81-FB39B6325ED4}" type="sibTrans" cxnId="{014FF3B3-1B70-4E66-A650-BC441597455C}">
      <dgm:prSet/>
      <dgm:spPr/>
      <dgm:t>
        <a:bodyPr/>
        <a:lstStyle/>
        <a:p>
          <a:endParaRPr lang="en-US"/>
        </a:p>
      </dgm:t>
    </dgm:pt>
    <dgm:pt modelId="{379D8F22-9989-42EB-AA5D-47B88F38C2E4}" type="pres">
      <dgm:prSet presAssocID="{6CDDD349-8B20-4216-BB19-90B29D5A390E}" presName="hierChild1" presStyleCnt="0">
        <dgm:presLayoutVars>
          <dgm:chPref val="1"/>
          <dgm:dir/>
          <dgm:animOne val="branch"/>
          <dgm:animLvl val="lvl"/>
          <dgm:resizeHandles/>
        </dgm:presLayoutVars>
      </dgm:prSet>
      <dgm:spPr/>
    </dgm:pt>
    <dgm:pt modelId="{F02B5E0C-4500-4129-A56D-B16CDC82C80D}" type="pres">
      <dgm:prSet presAssocID="{035CEA6D-7840-454C-8374-A600FA22E446}" presName="hierRoot1" presStyleCnt="0"/>
      <dgm:spPr/>
    </dgm:pt>
    <dgm:pt modelId="{7B769B7D-20D2-4B1C-8967-5EB6685CDF03}" type="pres">
      <dgm:prSet presAssocID="{035CEA6D-7840-454C-8374-A600FA22E446}" presName="composite" presStyleCnt="0"/>
      <dgm:spPr/>
    </dgm:pt>
    <dgm:pt modelId="{C091012D-6524-4886-BCA3-D0E1BE923A43}" type="pres">
      <dgm:prSet presAssocID="{035CEA6D-7840-454C-8374-A600FA22E446}" presName="background" presStyleLbl="node0" presStyleIdx="0" presStyleCnt="2"/>
      <dgm:spPr/>
    </dgm:pt>
    <dgm:pt modelId="{64FAE312-7B86-4BD4-BB6A-2222C61719D4}" type="pres">
      <dgm:prSet presAssocID="{035CEA6D-7840-454C-8374-A600FA22E446}" presName="text" presStyleLbl="fgAcc0" presStyleIdx="0" presStyleCnt="2">
        <dgm:presLayoutVars>
          <dgm:chPref val="3"/>
        </dgm:presLayoutVars>
      </dgm:prSet>
      <dgm:spPr/>
    </dgm:pt>
    <dgm:pt modelId="{6A17F33E-5FC4-4356-AF8D-6D1828FF46B8}" type="pres">
      <dgm:prSet presAssocID="{035CEA6D-7840-454C-8374-A600FA22E446}" presName="hierChild2" presStyleCnt="0"/>
      <dgm:spPr/>
    </dgm:pt>
    <dgm:pt modelId="{831AC9E2-6E31-4840-9F5B-253191006B38}" type="pres">
      <dgm:prSet presAssocID="{3723074D-EA67-4386-A187-1E2918BDF030}" presName="hierRoot1" presStyleCnt="0"/>
      <dgm:spPr/>
    </dgm:pt>
    <dgm:pt modelId="{37B95081-1EA8-44AD-A96A-76DEEAF53B2D}" type="pres">
      <dgm:prSet presAssocID="{3723074D-EA67-4386-A187-1E2918BDF030}" presName="composite" presStyleCnt="0"/>
      <dgm:spPr/>
    </dgm:pt>
    <dgm:pt modelId="{E6FF484A-9B41-4900-AA87-B64EB6135185}" type="pres">
      <dgm:prSet presAssocID="{3723074D-EA67-4386-A187-1E2918BDF030}" presName="background" presStyleLbl="node0" presStyleIdx="1" presStyleCnt="2"/>
      <dgm:spPr/>
    </dgm:pt>
    <dgm:pt modelId="{E0F2B1A2-2C8E-48CD-83C4-87824294BA31}" type="pres">
      <dgm:prSet presAssocID="{3723074D-EA67-4386-A187-1E2918BDF030}" presName="text" presStyleLbl="fgAcc0" presStyleIdx="1" presStyleCnt="2">
        <dgm:presLayoutVars>
          <dgm:chPref val="3"/>
        </dgm:presLayoutVars>
      </dgm:prSet>
      <dgm:spPr/>
    </dgm:pt>
    <dgm:pt modelId="{4903FCDC-7574-4625-95D5-95DFA09EF5A4}" type="pres">
      <dgm:prSet presAssocID="{3723074D-EA67-4386-A187-1E2918BDF030}" presName="hierChild2" presStyleCnt="0"/>
      <dgm:spPr/>
    </dgm:pt>
  </dgm:ptLst>
  <dgm:cxnLst>
    <dgm:cxn modelId="{40333F41-C451-4037-890C-A185D420E892}" type="presOf" srcId="{035CEA6D-7840-454C-8374-A600FA22E446}" destId="{64FAE312-7B86-4BD4-BB6A-2222C61719D4}" srcOrd="0" destOrd="0" presId="urn:microsoft.com/office/officeart/2005/8/layout/hierarchy1"/>
    <dgm:cxn modelId="{FFEDE062-9582-4679-9F7A-FE2FEF390272}" srcId="{6CDDD349-8B20-4216-BB19-90B29D5A390E}" destId="{035CEA6D-7840-454C-8374-A600FA22E446}" srcOrd="0" destOrd="0" parTransId="{8555ED39-E232-49D5-A334-50AD1D9576B8}" sibTransId="{97F7761E-C748-4508-9ACF-F77BAE765472}"/>
    <dgm:cxn modelId="{014FF3B3-1B70-4E66-A650-BC441597455C}" srcId="{6CDDD349-8B20-4216-BB19-90B29D5A390E}" destId="{3723074D-EA67-4386-A187-1E2918BDF030}" srcOrd="1" destOrd="0" parTransId="{FB831439-A236-4AEC-9258-7243ABC678BA}" sibTransId="{C930D84F-AF21-48BD-9F81-FB39B6325ED4}"/>
    <dgm:cxn modelId="{D766ECE0-0F70-4388-93D4-829555D80FB2}" type="presOf" srcId="{3723074D-EA67-4386-A187-1E2918BDF030}" destId="{E0F2B1A2-2C8E-48CD-83C4-87824294BA31}" srcOrd="0" destOrd="0" presId="urn:microsoft.com/office/officeart/2005/8/layout/hierarchy1"/>
    <dgm:cxn modelId="{651447F5-A5A5-4959-A3C0-7AEF89487181}" type="presOf" srcId="{6CDDD349-8B20-4216-BB19-90B29D5A390E}" destId="{379D8F22-9989-42EB-AA5D-47B88F38C2E4}" srcOrd="0" destOrd="0" presId="urn:microsoft.com/office/officeart/2005/8/layout/hierarchy1"/>
    <dgm:cxn modelId="{BC0E48DF-590E-4ABE-86D6-C2B94DED899C}" type="presParOf" srcId="{379D8F22-9989-42EB-AA5D-47B88F38C2E4}" destId="{F02B5E0C-4500-4129-A56D-B16CDC82C80D}" srcOrd="0" destOrd="0" presId="urn:microsoft.com/office/officeart/2005/8/layout/hierarchy1"/>
    <dgm:cxn modelId="{7DB9B8F0-CFBF-46D7-A41D-AEB8A00F0BF7}" type="presParOf" srcId="{F02B5E0C-4500-4129-A56D-B16CDC82C80D}" destId="{7B769B7D-20D2-4B1C-8967-5EB6685CDF03}" srcOrd="0" destOrd="0" presId="urn:microsoft.com/office/officeart/2005/8/layout/hierarchy1"/>
    <dgm:cxn modelId="{7B164EF7-EC51-4ED4-A873-19D8F1FEDF53}" type="presParOf" srcId="{7B769B7D-20D2-4B1C-8967-5EB6685CDF03}" destId="{C091012D-6524-4886-BCA3-D0E1BE923A43}" srcOrd="0" destOrd="0" presId="urn:microsoft.com/office/officeart/2005/8/layout/hierarchy1"/>
    <dgm:cxn modelId="{6073EA69-8991-4067-89FB-5C54E4F3FDAA}" type="presParOf" srcId="{7B769B7D-20D2-4B1C-8967-5EB6685CDF03}" destId="{64FAE312-7B86-4BD4-BB6A-2222C61719D4}" srcOrd="1" destOrd="0" presId="urn:microsoft.com/office/officeart/2005/8/layout/hierarchy1"/>
    <dgm:cxn modelId="{C45F4464-FF71-4708-9220-3CF482CC10AE}" type="presParOf" srcId="{F02B5E0C-4500-4129-A56D-B16CDC82C80D}" destId="{6A17F33E-5FC4-4356-AF8D-6D1828FF46B8}" srcOrd="1" destOrd="0" presId="urn:microsoft.com/office/officeart/2005/8/layout/hierarchy1"/>
    <dgm:cxn modelId="{6E0062B2-3CA6-4BD2-8670-2F03EB2CADCA}" type="presParOf" srcId="{379D8F22-9989-42EB-AA5D-47B88F38C2E4}" destId="{831AC9E2-6E31-4840-9F5B-253191006B38}" srcOrd="1" destOrd="0" presId="urn:microsoft.com/office/officeart/2005/8/layout/hierarchy1"/>
    <dgm:cxn modelId="{BE366EBF-6941-4906-AB91-15FB4E0CC34D}" type="presParOf" srcId="{831AC9E2-6E31-4840-9F5B-253191006B38}" destId="{37B95081-1EA8-44AD-A96A-76DEEAF53B2D}" srcOrd="0" destOrd="0" presId="urn:microsoft.com/office/officeart/2005/8/layout/hierarchy1"/>
    <dgm:cxn modelId="{0A91FC52-CDEF-4840-B1F2-7CFF2038BC0B}" type="presParOf" srcId="{37B95081-1EA8-44AD-A96A-76DEEAF53B2D}" destId="{E6FF484A-9B41-4900-AA87-B64EB6135185}" srcOrd="0" destOrd="0" presId="urn:microsoft.com/office/officeart/2005/8/layout/hierarchy1"/>
    <dgm:cxn modelId="{C445FBD0-D557-4C47-BDB5-77E41EA7FBFB}" type="presParOf" srcId="{37B95081-1EA8-44AD-A96A-76DEEAF53B2D}" destId="{E0F2B1A2-2C8E-48CD-83C4-87824294BA31}" srcOrd="1" destOrd="0" presId="urn:microsoft.com/office/officeart/2005/8/layout/hierarchy1"/>
    <dgm:cxn modelId="{AD32102A-01E3-4989-88A4-CFEA3493522E}" type="presParOf" srcId="{831AC9E2-6E31-4840-9F5B-253191006B38}" destId="{4903FCDC-7574-4625-95D5-95DFA09EF5A4}"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91012D-6524-4886-BCA3-D0E1BE923A43}">
      <dsp:nvSpPr>
        <dsp:cNvPr id="0" name=""/>
        <dsp:cNvSpPr/>
      </dsp:nvSpPr>
      <dsp:spPr>
        <a:xfrm>
          <a:off x="1333" y="110983"/>
          <a:ext cx="4682211" cy="297320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FAE312-7B86-4BD4-BB6A-2222C61719D4}">
      <dsp:nvSpPr>
        <dsp:cNvPr id="0" name=""/>
        <dsp:cNvSpPr/>
      </dsp:nvSpPr>
      <dsp:spPr>
        <a:xfrm>
          <a:off x="521579" y="605216"/>
          <a:ext cx="4682211" cy="2973204"/>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Data Cleaning Data Interpreter is Tableau’s built-in tool that helps clean messy data — it can recognize titles, subtitles, extra rows, or merged cells and automatically clean up the structure when importing data.</a:t>
          </a:r>
        </a:p>
      </dsp:txBody>
      <dsp:txXfrm>
        <a:off x="608661" y="692298"/>
        <a:ext cx="4508047" cy="2799040"/>
      </dsp:txXfrm>
    </dsp:sp>
    <dsp:sp modelId="{E6FF484A-9B41-4900-AA87-B64EB6135185}">
      <dsp:nvSpPr>
        <dsp:cNvPr id="0" name=""/>
        <dsp:cNvSpPr/>
      </dsp:nvSpPr>
      <dsp:spPr>
        <a:xfrm>
          <a:off x="5724037" y="110983"/>
          <a:ext cx="4682211" cy="297320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F2B1A2-2C8E-48CD-83C4-87824294BA31}">
      <dsp:nvSpPr>
        <dsp:cNvPr id="0" name=""/>
        <dsp:cNvSpPr/>
      </dsp:nvSpPr>
      <dsp:spPr>
        <a:xfrm>
          <a:off x="6244283" y="605216"/>
          <a:ext cx="4682211" cy="2973204"/>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a:t>Problem Statement: </a:t>
          </a:r>
          <a:r>
            <a:rPr lang="en-US" sz="2000" kern="1200"/>
            <a:t>How the rapid increase in global cybersecurity threats has exposed critical vulnerabilities across industries?Does this growing wave of cyberattacks causes severe financial and reputational damage and what are the significant risks to national security, data privacy, and public trust worldwide</a:t>
          </a:r>
        </a:p>
      </dsp:txBody>
      <dsp:txXfrm>
        <a:off x="6331365" y="692298"/>
        <a:ext cx="4508047" cy="279904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jpeg>
</file>

<file path=ppt/media/image2.jpeg>
</file>

<file path=ppt/media/image3.jpg>
</file>

<file path=ppt/media/image4.jp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D6847C-13BA-482E-B45F-37EB8C34A3DB}" type="datetimeFigureOut">
              <a:rPr lang="en-CA" smtClean="0"/>
              <a:t>2025-07-17</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811035-F4CC-4680-B03C-D6D3B2CF6B6F}" type="slidenum">
              <a:rPr lang="en-CA" smtClean="0"/>
              <a:t>‹#›</a:t>
            </a:fld>
            <a:endParaRPr lang="en-CA"/>
          </a:p>
        </p:txBody>
      </p:sp>
    </p:spTree>
    <p:extLst>
      <p:ext uri="{BB962C8B-B14F-4D97-AF65-F5344CB8AC3E}">
        <p14:creationId xmlns:p14="http://schemas.microsoft.com/office/powerpoint/2010/main" val="3634150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0F811035-F4CC-4680-B03C-D6D3B2CF6B6F}" type="slidenum">
              <a:rPr lang="en-CA" smtClean="0"/>
              <a:t>5</a:t>
            </a:fld>
            <a:endParaRPr lang="en-CA"/>
          </a:p>
        </p:txBody>
      </p:sp>
    </p:spTree>
    <p:extLst>
      <p:ext uri="{BB962C8B-B14F-4D97-AF65-F5344CB8AC3E}">
        <p14:creationId xmlns:p14="http://schemas.microsoft.com/office/powerpoint/2010/main" val="785902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78C44-FCD6-972F-D7B2-5EF4BC500A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F7166767-0B39-939E-E130-283126AA0C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6289920A-F412-9A2F-D73E-C7E890D43E21}"/>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5" name="Footer Placeholder 4">
            <a:extLst>
              <a:ext uri="{FF2B5EF4-FFF2-40B4-BE49-F238E27FC236}">
                <a16:creationId xmlns:a16="http://schemas.microsoft.com/office/drawing/2014/main" id="{24DD73FC-394B-9F98-1C9A-0E69F72180E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2EFE210-F010-ABE5-5A13-35A16C9A1212}"/>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4239800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C7595-F7E3-5247-58F7-F6E35D449110}"/>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6B35CC2-CC0A-F0E5-6650-F6A929A8FF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782574C-CB9A-9365-F554-C968EBE10949}"/>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5" name="Footer Placeholder 4">
            <a:extLst>
              <a:ext uri="{FF2B5EF4-FFF2-40B4-BE49-F238E27FC236}">
                <a16:creationId xmlns:a16="http://schemas.microsoft.com/office/drawing/2014/main" id="{F31A5DE2-E38F-1C16-BC08-AE115ECB43A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8443712-BE12-4ACC-F5A7-DC75F5F3BCDA}"/>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85347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4AC3E2-E95C-FD15-62C3-EF977A9BFD8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CBFE9CF5-1D68-FC55-804C-3BB6CAF05C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C5B0F4C-AA57-FEC1-EA2F-0EF32B68ABA3}"/>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5" name="Footer Placeholder 4">
            <a:extLst>
              <a:ext uri="{FF2B5EF4-FFF2-40B4-BE49-F238E27FC236}">
                <a16:creationId xmlns:a16="http://schemas.microsoft.com/office/drawing/2014/main" id="{BF9D36BD-1881-88C4-574C-C73DAE7A644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D583A4B-FC04-C813-3C13-353F1BAFD27A}"/>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2361709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FBF7B-3113-8436-D812-255726DDD6F8}"/>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30CB2BF-2157-F55C-9503-329FC6FA1E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1529887-4E3C-13A9-7BDB-2D64A945557D}"/>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5" name="Footer Placeholder 4">
            <a:extLst>
              <a:ext uri="{FF2B5EF4-FFF2-40B4-BE49-F238E27FC236}">
                <a16:creationId xmlns:a16="http://schemas.microsoft.com/office/drawing/2014/main" id="{B55C2885-6B56-25BC-8D75-B0BC53567D5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F171E43-247A-620D-933C-80E22327BCFB}"/>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2027374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3BD09-D7A1-88CA-862B-58277CA4CD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4EE494DC-BC90-E0DA-06AF-445959182B4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63CD28D-F882-7036-AD3C-D9BF75457928}"/>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5" name="Footer Placeholder 4">
            <a:extLst>
              <a:ext uri="{FF2B5EF4-FFF2-40B4-BE49-F238E27FC236}">
                <a16:creationId xmlns:a16="http://schemas.microsoft.com/office/drawing/2014/main" id="{8E9C3A6F-1957-834C-53A2-2C2AC4BEC75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0457EAC-CE41-B81F-B753-19C333A9F3DF}"/>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140185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072E0-D08D-D10F-6FA1-6B35D264C6CD}"/>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6390250-9EE3-E5F7-287D-FEC5F0D6D0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595E85EB-3085-C0CE-BB5C-B3D1045202D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763DDADE-4960-E01F-1C15-00D0425C486C}"/>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6" name="Footer Placeholder 5">
            <a:extLst>
              <a:ext uri="{FF2B5EF4-FFF2-40B4-BE49-F238E27FC236}">
                <a16:creationId xmlns:a16="http://schemas.microsoft.com/office/drawing/2014/main" id="{0144ED7F-C031-7895-F16E-B3FBA666F05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2B507E7B-57AA-2833-CBEE-FC60CB4A352A}"/>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3041132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F1070-27A5-1414-3D02-839B685A4C94}"/>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8DD96FC-3ABB-E586-6AA3-FA8C3081EC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C49154-3841-F74B-1082-0BBF986B7E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142062E8-6442-14A9-D007-575CA664E5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3CB552-A865-E77B-EE8A-5FBC9F549D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6E3846DE-0323-C751-816D-381039CAC5E7}"/>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8" name="Footer Placeholder 7">
            <a:extLst>
              <a:ext uri="{FF2B5EF4-FFF2-40B4-BE49-F238E27FC236}">
                <a16:creationId xmlns:a16="http://schemas.microsoft.com/office/drawing/2014/main" id="{BCB5D5AE-70B9-B2D2-7CB0-859CF0D0FCF3}"/>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B671B128-2C97-DEB5-44B7-6EA685831597}"/>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1675184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CEF8C-30A4-2318-813F-1131CF441C35}"/>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E278DFFB-61A3-02CF-8248-998FC831A06E}"/>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4" name="Footer Placeholder 3">
            <a:extLst>
              <a:ext uri="{FF2B5EF4-FFF2-40B4-BE49-F238E27FC236}">
                <a16:creationId xmlns:a16="http://schemas.microsoft.com/office/drawing/2014/main" id="{59588689-9938-AAFD-F4B3-636C3E69DBE5}"/>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2AA59329-3935-82F9-726E-76E82FD8D180}"/>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28705044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45C1BE-129E-34C6-B12A-EA07F4040579}"/>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3" name="Footer Placeholder 2">
            <a:extLst>
              <a:ext uri="{FF2B5EF4-FFF2-40B4-BE49-F238E27FC236}">
                <a16:creationId xmlns:a16="http://schemas.microsoft.com/office/drawing/2014/main" id="{DAEC8344-F630-2992-6930-668C64F4880C}"/>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BEB85F9A-3917-BC21-E2ED-EC15870A4C90}"/>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4017396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A0C76-9C7E-0023-E4BA-6C981B4B85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71EA50F9-07F9-98B8-D2B8-6E4AA9F723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785FC3DA-0FFA-3797-DD9C-82D3941D8F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DEC28E-996C-E073-A960-7CA00387F2DB}"/>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6" name="Footer Placeholder 5">
            <a:extLst>
              <a:ext uri="{FF2B5EF4-FFF2-40B4-BE49-F238E27FC236}">
                <a16:creationId xmlns:a16="http://schemas.microsoft.com/office/drawing/2014/main" id="{C4382BCE-4153-A4DB-E21E-D16A3BE71D1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567D872-8323-A5DB-042A-98BEE6E85DF8}"/>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3778700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0D15F-3722-C086-9D9B-6798F4BBC0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B3CF33C5-04B8-F692-484D-9F3766CD71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3BC0FDC-3D13-0903-DD06-D3DFA80870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A61B4B-90E0-43B0-8C23-B520F341631A}"/>
              </a:ext>
            </a:extLst>
          </p:cNvPr>
          <p:cNvSpPr>
            <a:spLocks noGrp="1"/>
          </p:cNvSpPr>
          <p:nvPr>
            <p:ph type="dt" sz="half" idx="10"/>
          </p:nvPr>
        </p:nvSpPr>
        <p:spPr/>
        <p:txBody>
          <a:bodyPr/>
          <a:lstStyle/>
          <a:p>
            <a:fld id="{3CD0A583-F306-4F3A-A0DC-95162FBCC3D3}" type="datetimeFigureOut">
              <a:rPr lang="en-CA" smtClean="0"/>
              <a:t>2025-07-17</a:t>
            </a:fld>
            <a:endParaRPr lang="en-CA"/>
          </a:p>
        </p:txBody>
      </p:sp>
      <p:sp>
        <p:nvSpPr>
          <p:cNvPr id="6" name="Footer Placeholder 5">
            <a:extLst>
              <a:ext uri="{FF2B5EF4-FFF2-40B4-BE49-F238E27FC236}">
                <a16:creationId xmlns:a16="http://schemas.microsoft.com/office/drawing/2014/main" id="{63402488-DF43-5680-6FA3-76733B5D0977}"/>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48B06823-2F2A-49C6-DA26-2075214DD8A5}"/>
              </a:ext>
            </a:extLst>
          </p:cNvPr>
          <p:cNvSpPr>
            <a:spLocks noGrp="1"/>
          </p:cNvSpPr>
          <p:nvPr>
            <p:ph type="sldNum" sz="quarter" idx="12"/>
          </p:nvPr>
        </p:nvSpPr>
        <p:spPr/>
        <p:txBody>
          <a:bodyPr/>
          <a:lstStyle/>
          <a:p>
            <a:fld id="{F75EE452-8874-4C4B-B492-C1925A55F261}" type="slidenum">
              <a:rPr lang="en-CA" smtClean="0"/>
              <a:t>‹#›</a:t>
            </a:fld>
            <a:endParaRPr lang="en-CA"/>
          </a:p>
        </p:txBody>
      </p:sp>
    </p:spTree>
    <p:extLst>
      <p:ext uri="{BB962C8B-B14F-4D97-AF65-F5344CB8AC3E}">
        <p14:creationId xmlns:p14="http://schemas.microsoft.com/office/powerpoint/2010/main" val="2893753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D7DD21-2813-9886-93EE-63BB26BD76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29CF5B8-6F92-7610-0D20-52A8575B5B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13A95C5-5749-C845-2C55-CAC8A29B88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CD0A583-F306-4F3A-A0DC-95162FBCC3D3}" type="datetimeFigureOut">
              <a:rPr lang="en-CA" smtClean="0"/>
              <a:t>2025-07-17</a:t>
            </a:fld>
            <a:endParaRPr lang="en-CA"/>
          </a:p>
        </p:txBody>
      </p:sp>
      <p:sp>
        <p:nvSpPr>
          <p:cNvPr id="5" name="Footer Placeholder 4">
            <a:extLst>
              <a:ext uri="{FF2B5EF4-FFF2-40B4-BE49-F238E27FC236}">
                <a16:creationId xmlns:a16="http://schemas.microsoft.com/office/drawing/2014/main" id="{CB0A2A5B-F182-1389-E435-66C24DA883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9095AAC0-DF11-F0C3-6F6E-8C5FBB3E05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75EE452-8874-4C4B-B492-C1925A55F261}" type="slidenum">
              <a:rPr lang="en-CA" smtClean="0"/>
              <a:t>‹#›</a:t>
            </a:fld>
            <a:endParaRPr lang="en-CA"/>
          </a:p>
        </p:txBody>
      </p:sp>
    </p:spTree>
    <p:extLst>
      <p:ext uri="{BB962C8B-B14F-4D97-AF65-F5344CB8AC3E}">
        <p14:creationId xmlns:p14="http://schemas.microsoft.com/office/powerpoint/2010/main" val="25907063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Green Lock In A 3D Electronic System">
            <a:extLst>
              <a:ext uri="{FF2B5EF4-FFF2-40B4-BE49-F238E27FC236}">
                <a16:creationId xmlns:a16="http://schemas.microsoft.com/office/drawing/2014/main" id="{6FCC39CF-F69F-0401-3065-8B47FF96B9AF}"/>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049"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B216E7-26EB-D713-F7A1-654FF3C5A8D9}"/>
              </a:ext>
            </a:extLst>
          </p:cNvPr>
          <p:cNvSpPr>
            <a:spLocks noGrp="1"/>
          </p:cNvSpPr>
          <p:nvPr>
            <p:ph type="ctrTitle"/>
          </p:nvPr>
        </p:nvSpPr>
        <p:spPr>
          <a:xfrm>
            <a:off x="1100050" y="325550"/>
            <a:ext cx="10055629" cy="105066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Global Cyber Security Threats </a:t>
            </a:r>
            <a:endParaRPr lang="en-CA" sz="5200" dirty="0">
              <a:solidFill>
                <a:srgbClr val="FFFFFF"/>
              </a:solidFill>
            </a:endParaRPr>
          </a:p>
        </p:txBody>
      </p:sp>
    </p:spTree>
    <p:extLst>
      <p:ext uri="{BB962C8B-B14F-4D97-AF65-F5344CB8AC3E}">
        <p14:creationId xmlns:p14="http://schemas.microsoft.com/office/powerpoint/2010/main" val="2615769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AD8EC-CF60-B357-A3E2-C50EA6538148}"/>
              </a:ext>
            </a:extLst>
          </p:cNvPr>
          <p:cNvSpPr>
            <a:spLocks noGrp="1"/>
          </p:cNvSpPr>
          <p:nvPr>
            <p:ph type="title"/>
          </p:nvPr>
        </p:nvSpPr>
        <p:spPr>
          <a:xfrm>
            <a:off x="838200" y="365126"/>
            <a:ext cx="9577039" cy="794602"/>
          </a:xfrm>
        </p:spPr>
        <p:txBody>
          <a:bodyPr/>
          <a:lstStyle/>
          <a:p>
            <a:r>
              <a:rPr lang="en-US"/>
              <a:t>Top Countries Bar Chart</a:t>
            </a:r>
            <a:endParaRPr lang="en-CA" dirty="0"/>
          </a:p>
        </p:txBody>
      </p:sp>
      <p:pic>
        <p:nvPicPr>
          <p:cNvPr id="5" name="Content Placeholder 4" descr="A graph of different shades of red&#10;&#10;AI-generated content may be incorrect.">
            <a:extLst>
              <a:ext uri="{FF2B5EF4-FFF2-40B4-BE49-F238E27FC236}">
                <a16:creationId xmlns:a16="http://schemas.microsoft.com/office/drawing/2014/main" id="{94E3778B-D200-1222-0B38-F554632615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2124" y="1494263"/>
            <a:ext cx="6526666" cy="4672361"/>
          </a:xfrm>
        </p:spPr>
      </p:pic>
      <p:sp>
        <p:nvSpPr>
          <p:cNvPr id="7" name="TextBox 6">
            <a:extLst>
              <a:ext uri="{FF2B5EF4-FFF2-40B4-BE49-F238E27FC236}">
                <a16:creationId xmlns:a16="http://schemas.microsoft.com/office/drawing/2014/main" id="{8269BF2C-6CF3-FACC-9C51-B65CC3752D04}"/>
              </a:ext>
            </a:extLst>
          </p:cNvPr>
          <p:cNvSpPr txBox="1"/>
          <p:nvPr/>
        </p:nvSpPr>
        <p:spPr>
          <a:xfrm>
            <a:off x="7081023" y="1088311"/>
            <a:ext cx="4560849" cy="5078313"/>
          </a:xfrm>
          <a:prstGeom prst="rect">
            <a:avLst/>
          </a:prstGeom>
          <a:noFill/>
        </p:spPr>
        <p:txBody>
          <a:bodyPr wrap="square">
            <a:spAutoFit/>
          </a:bodyPr>
          <a:lstStyle/>
          <a:p>
            <a:pPr marL="285750" indent="-285750">
              <a:buFont typeface="Arial" panose="020B0604020202020204" pitchFamily="34" charset="0"/>
              <a:buChar char="•"/>
            </a:pPr>
            <a:r>
              <a:rPr lang="en-CA"/>
              <a:t>The UK records the highest number of reported cybersecurity incidents.</a:t>
            </a:r>
          </a:p>
          <a:p>
            <a:pPr marL="285750" indent="-285750">
              <a:buFont typeface="Arial" panose="020B0604020202020204" pitchFamily="34" charset="0"/>
              <a:buChar char="•"/>
            </a:pPr>
            <a:r>
              <a:rPr lang="en-CA"/>
              <a:t>Factors: High digital adoption, dense financial networks, and advanced threat detection/reporting systems. The US maintains a strong position in cyber incident reports, especially in financial services, healthcare, and government sectors.</a:t>
            </a:r>
          </a:p>
          <a:p>
            <a:pPr marL="285750" indent="-285750">
              <a:buFont typeface="Arial" panose="020B0604020202020204" pitchFamily="34" charset="0"/>
              <a:buChar char="•"/>
            </a:pPr>
            <a:r>
              <a:rPr lang="en-CA"/>
              <a:t>Significant investment in threat intelligence and reporting increases visibility of attacks. India shows growing numbers, possibly due to rapid digitalization and expansion of its tech ecosystem.</a:t>
            </a:r>
          </a:p>
          <a:p>
            <a:pPr marL="285750" indent="-285750">
              <a:buFont typeface="Arial" panose="020B0604020202020204" pitchFamily="34" charset="0"/>
              <a:buChar char="•"/>
            </a:pPr>
            <a:r>
              <a:rPr lang="en-CA"/>
              <a:t>Germany faces consistent targeting, especially in manufacturing and critical infrastructure.</a:t>
            </a:r>
            <a:endParaRPr lang="en-CA" dirty="0"/>
          </a:p>
        </p:txBody>
      </p:sp>
    </p:spTree>
    <p:extLst>
      <p:ext uri="{BB962C8B-B14F-4D97-AF65-F5344CB8AC3E}">
        <p14:creationId xmlns:p14="http://schemas.microsoft.com/office/powerpoint/2010/main" val="3243710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05B07-42BA-6ABE-811D-57FE442CB3D6}"/>
              </a:ext>
            </a:extLst>
          </p:cNvPr>
          <p:cNvSpPr>
            <a:spLocks noGrp="1"/>
          </p:cNvSpPr>
          <p:nvPr>
            <p:ph type="title"/>
          </p:nvPr>
        </p:nvSpPr>
        <p:spPr>
          <a:xfrm>
            <a:off x="838200" y="365126"/>
            <a:ext cx="10168054" cy="1051080"/>
          </a:xfrm>
        </p:spPr>
        <p:txBody>
          <a:bodyPr/>
          <a:lstStyle/>
          <a:p>
            <a:r>
              <a:rPr lang="en-US" dirty="0"/>
              <a:t>Global Cyber Security Dashboard</a:t>
            </a:r>
            <a:endParaRPr lang="en-CA" dirty="0"/>
          </a:p>
        </p:txBody>
      </p:sp>
      <p:pic>
        <p:nvPicPr>
          <p:cNvPr id="5" name="Content Placeholder 4" descr="A close-up of a map&#10;&#10;AI-generated content may be incorrect.">
            <a:extLst>
              <a:ext uri="{FF2B5EF4-FFF2-40B4-BE49-F238E27FC236}">
                <a16:creationId xmlns:a16="http://schemas.microsoft.com/office/drawing/2014/main" id="{0C93F128-1A3A-EECA-927F-5D2C799E96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16206"/>
            <a:ext cx="10515600" cy="5076668"/>
          </a:xfrm>
        </p:spPr>
      </p:pic>
    </p:spTree>
    <p:extLst>
      <p:ext uri="{BB962C8B-B14F-4D97-AF65-F5344CB8AC3E}">
        <p14:creationId xmlns:p14="http://schemas.microsoft.com/office/powerpoint/2010/main" val="1466331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00180-12D0-0252-1C02-865503F77917}"/>
              </a:ext>
            </a:extLst>
          </p:cNvPr>
          <p:cNvSpPr>
            <a:spLocks noGrp="1"/>
          </p:cNvSpPr>
          <p:nvPr>
            <p:ph type="title"/>
          </p:nvPr>
        </p:nvSpPr>
        <p:spPr>
          <a:xfrm>
            <a:off x="838200" y="365126"/>
            <a:ext cx="10614102" cy="850358"/>
          </a:xfrm>
        </p:spPr>
        <p:txBody>
          <a:bodyPr/>
          <a:lstStyle/>
          <a:p>
            <a:r>
              <a:rPr lang="en-US" dirty="0"/>
              <a:t>Global Cyber Security Story</a:t>
            </a:r>
            <a:endParaRPr lang="en-CA" dirty="0"/>
          </a:p>
        </p:txBody>
      </p:sp>
      <p:pic>
        <p:nvPicPr>
          <p:cNvPr id="5" name="Content Placeholder 4" descr="A screenshot of a data presentation&#10;&#10;AI-generated content may be incorrect.">
            <a:extLst>
              <a:ext uri="{FF2B5EF4-FFF2-40B4-BE49-F238E27FC236}">
                <a16:creationId xmlns:a16="http://schemas.microsoft.com/office/drawing/2014/main" id="{46EA61A0-088D-4CD0-86AF-C7062E02F8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8712" y="1427356"/>
            <a:ext cx="11251581" cy="5065518"/>
          </a:xfrm>
        </p:spPr>
      </p:pic>
    </p:spTree>
    <p:extLst>
      <p:ext uri="{BB962C8B-B14F-4D97-AF65-F5344CB8AC3E}">
        <p14:creationId xmlns:p14="http://schemas.microsoft.com/office/powerpoint/2010/main" val="13918391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323C0-EA99-F6FE-268C-81F94842930E}"/>
              </a:ext>
            </a:extLst>
          </p:cNvPr>
          <p:cNvSpPr>
            <a:spLocks noGrp="1"/>
          </p:cNvSpPr>
          <p:nvPr>
            <p:ph type="title"/>
          </p:nvPr>
        </p:nvSpPr>
        <p:spPr>
          <a:xfrm>
            <a:off x="838199" y="365125"/>
            <a:ext cx="11117765" cy="917265"/>
          </a:xfrm>
        </p:spPr>
        <p:txBody>
          <a:bodyPr/>
          <a:lstStyle/>
          <a:p>
            <a:r>
              <a:rPr lang="en-US" dirty="0"/>
              <a:t>Global Threat Patterns for the country UK</a:t>
            </a:r>
            <a:endParaRPr lang="en-CA" dirty="0"/>
          </a:p>
        </p:txBody>
      </p:sp>
      <p:pic>
        <p:nvPicPr>
          <p:cNvPr id="9" name="Content Placeholder 8" descr="A screenshot of a data presentation&#10;&#10;AI-generated content may be incorrect.">
            <a:extLst>
              <a:ext uri="{FF2B5EF4-FFF2-40B4-BE49-F238E27FC236}">
                <a16:creationId xmlns:a16="http://schemas.microsoft.com/office/drawing/2014/main" id="{9D2A36C6-69A1-E961-BC3D-41042631D97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2166" y="1416205"/>
            <a:ext cx="11117766" cy="5076670"/>
          </a:xfrm>
        </p:spPr>
      </p:pic>
    </p:spTree>
    <p:extLst>
      <p:ext uri="{BB962C8B-B14F-4D97-AF65-F5344CB8AC3E}">
        <p14:creationId xmlns:p14="http://schemas.microsoft.com/office/powerpoint/2010/main" val="2336457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8112A-D135-A15C-2DDC-674F636DA00C}"/>
              </a:ext>
            </a:extLst>
          </p:cNvPr>
          <p:cNvSpPr>
            <a:spLocks noGrp="1"/>
          </p:cNvSpPr>
          <p:nvPr>
            <p:ph type="title"/>
          </p:nvPr>
        </p:nvSpPr>
        <p:spPr>
          <a:xfrm>
            <a:off x="838199" y="365125"/>
            <a:ext cx="11060151" cy="1325563"/>
          </a:xfrm>
        </p:spPr>
        <p:txBody>
          <a:bodyPr/>
          <a:lstStyle/>
          <a:p>
            <a:r>
              <a:rPr lang="en-US" dirty="0"/>
              <a:t>Recommendations on the Global Cybersecurity Threats Analysis (2015–2024)</a:t>
            </a:r>
            <a:endParaRPr lang="en-CA" dirty="0"/>
          </a:p>
        </p:txBody>
      </p:sp>
      <p:sp>
        <p:nvSpPr>
          <p:cNvPr id="6" name="Content Placeholder 5">
            <a:extLst>
              <a:ext uri="{FF2B5EF4-FFF2-40B4-BE49-F238E27FC236}">
                <a16:creationId xmlns:a16="http://schemas.microsoft.com/office/drawing/2014/main" id="{0B176A66-54F9-7F56-CA10-77D11E2C780F}"/>
              </a:ext>
            </a:extLst>
          </p:cNvPr>
          <p:cNvSpPr>
            <a:spLocks noGrp="1"/>
          </p:cNvSpPr>
          <p:nvPr>
            <p:ph idx="1"/>
          </p:nvPr>
        </p:nvSpPr>
        <p:spPr/>
        <p:txBody>
          <a:bodyPr/>
          <a:lstStyle/>
          <a:p>
            <a:r>
              <a:rPr lang="en-US" dirty="0"/>
              <a:t>Strengthen International Collaboration.    </a:t>
            </a:r>
          </a:p>
          <a:p>
            <a:r>
              <a:rPr lang="en-US" dirty="0"/>
              <a:t>Invest in Cybersecurity Infrastructure      </a:t>
            </a:r>
          </a:p>
          <a:p>
            <a:r>
              <a:rPr lang="en-US" dirty="0"/>
              <a:t>Continuous Threat Monitoring &amp; Intelligence Gathering.</a:t>
            </a:r>
          </a:p>
          <a:p>
            <a:r>
              <a:rPr lang="en-US" dirty="0"/>
              <a:t>Promote Cybersecurity Awareness &amp; Training.</a:t>
            </a:r>
          </a:p>
          <a:p>
            <a:r>
              <a:rPr lang="en-US" dirty="0"/>
              <a:t>Encourage Proactive Regulatory Measures. </a:t>
            </a:r>
          </a:p>
          <a:p>
            <a:r>
              <a:rPr lang="en-US" dirty="0"/>
              <a:t>Focus on Critical Sectors Protection. </a:t>
            </a:r>
          </a:p>
          <a:p>
            <a:r>
              <a:rPr lang="en-US" dirty="0"/>
              <a:t>Adopt Zero Trust Security Framework</a:t>
            </a:r>
            <a:endParaRPr lang="en-CA" dirty="0"/>
          </a:p>
        </p:txBody>
      </p:sp>
    </p:spTree>
    <p:extLst>
      <p:ext uri="{BB962C8B-B14F-4D97-AF65-F5344CB8AC3E}">
        <p14:creationId xmlns:p14="http://schemas.microsoft.com/office/powerpoint/2010/main" val="351023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9CD5E-7DDA-74CB-DD5A-F2E5C25884B0}"/>
              </a:ext>
            </a:extLst>
          </p:cNvPr>
          <p:cNvSpPr>
            <a:spLocks noGrp="1"/>
          </p:cNvSpPr>
          <p:nvPr>
            <p:ph type="title"/>
          </p:nvPr>
        </p:nvSpPr>
        <p:spPr>
          <a:xfrm>
            <a:off x="838200" y="365125"/>
            <a:ext cx="10681010" cy="1460500"/>
          </a:xfrm>
        </p:spPr>
        <p:txBody>
          <a:bodyPr/>
          <a:lstStyle/>
          <a:p>
            <a:r>
              <a:rPr lang="en-US" dirty="0"/>
              <a:t>Conclusion</a:t>
            </a:r>
            <a:endParaRPr lang="en-CA" dirty="0"/>
          </a:p>
        </p:txBody>
      </p:sp>
      <p:sp>
        <p:nvSpPr>
          <p:cNvPr id="3" name="Content Placeholder 2">
            <a:extLst>
              <a:ext uri="{FF2B5EF4-FFF2-40B4-BE49-F238E27FC236}">
                <a16:creationId xmlns:a16="http://schemas.microsoft.com/office/drawing/2014/main" id="{955F4B2E-CD3D-0DAA-AAE7-AEEC76C5F6CF}"/>
              </a:ext>
            </a:extLst>
          </p:cNvPr>
          <p:cNvSpPr>
            <a:spLocks noGrp="1"/>
          </p:cNvSpPr>
          <p:nvPr>
            <p:ph idx="1"/>
          </p:nvPr>
        </p:nvSpPr>
        <p:spPr>
          <a:xfrm>
            <a:off x="838200" y="2085277"/>
            <a:ext cx="10515600" cy="4091685"/>
          </a:xfrm>
        </p:spPr>
        <p:txBody>
          <a:bodyPr/>
          <a:lstStyle/>
          <a:p>
            <a:r>
              <a:rPr lang="en-US" dirty="0"/>
              <a:t>The analysis shows a clear rise in global cybersecurity threats, with the UK emerging as the most impacted country. </a:t>
            </a:r>
          </a:p>
          <a:p>
            <a:r>
              <a:rPr lang="en-US" dirty="0"/>
              <a:t>Cyberattacks are becoming more frequent and sophisticated, targeting critical sectors worldwide.</a:t>
            </a:r>
          </a:p>
          <a:p>
            <a:r>
              <a:rPr lang="en-US" dirty="0"/>
              <a:t>This highlights the urgent need for stronger security measures, global cooperation, and continuous vigilance to protect against evolving digital risks.</a:t>
            </a:r>
            <a:endParaRPr lang="en-CA" dirty="0"/>
          </a:p>
        </p:txBody>
      </p:sp>
    </p:spTree>
    <p:extLst>
      <p:ext uri="{BB962C8B-B14F-4D97-AF65-F5344CB8AC3E}">
        <p14:creationId xmlns:p14="http://schemas.microsoft.com/office/powerpoint/2010/main" val="36183179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854AE0B-4BA0-8C20-1520-87AFB3FEB80E}"/>
              </a:ext>
            </a:extLst>
          </p:cNvPr>
          <p:cNvSpPr>
            <a:spLocks noGrp="1"/>
          </p:cNvSpPr>
          <p:nvPr>
            <p:ph idx="1"/>
          </p:nvPr>
        </p:nvSpPr>
        <p:spPr>
          <a:xfrm>
            <a:off x="762000" y="2551176"/>
            <a:ext cx="4085665" cy="3591207"/>
          </a:xfrm>
        </p:spPr>
        <p:txBody>
          <a:bodyPr>
            <a:normAutofit/>
          </a:bodyPr>
          <a:lstStyle/>
          <a:p>
            <a:pPr marL="0" indent="0">
              <a:buNone/>
            </a:pPr>
            <a:r>
              <a:rPr lang="en-US" sz="2000"/>
              <a:t>Thank you</a:t>
            </a:r>
            <a:endParaRPr lang="en-CA" sz="2000"/>
          </a:p>
        </p:txBody>
      </p:sp>
      <p:pic>
        <p:nvPicPr>
          <p:cNvPr id="5" name="Picture 4" descr="Aerial view of a highway near the ocean">
            <a:extLst>
              <a:ext uri="{FF2B5EF4-FFF2-40B4-BE49-F238E27FC236}">
                <a16:creationId xmlns:a16="http://schemas.microsoft.com/office/drawing/2014/main" id="{2AF2B752-43C0-FC47-27BC-87A02BB3559D}"/>
              </a:ext>
            </a:extLst>
          </p:cNvPr>
          <p:cNvPicPr>
            <a:picLocks noChangeAspect="1"/>
          </p:cNvPicPr>
          <p:nvPr/>
        </p:nvPicPr>
        <p:blipFill>
          <a:blip r:embed="rId2"/>
          <a:srcRect l="17781" r="10686"/>
          <a:stretch/>
        </p:blipFill>
        <p:spPr>
          <a:xfrm>
            <a:off x="5650992" y="10"/>
            <a:ext cx="6541008" cy="6857990"/>
          </a:xfrm>
          <a:prstGeom prst="rect">
            <a:avLst/>
          </a:prstGeom>
        </p:spPr>
      </p:pic>
    </p:spTree>
    <p:extLst>
      <p:ext uri="{BB962C8B-B14F-4D97-AF65-F5344CB8AC3E}">
        <p14:creationId xmlns:p14="http://schemas.microsoft.com/office/powerpoint/2010/main" val="1781964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4BF688-575E-C8D6-F6DB-8011B5F43257}"/>
              </a:ext>
            </a:extLst>
          </p:cNvPr>
          <p:cNvSpPr>
            <a:spLocks noGrp="1"/>
          </p:cNvSpPr>
          <p:nvPr>
            <p:ph type="title"/>
          </p:nvPr>
        </p:nvSpPr>
        <p:spPr>
          <a:xfrm>
            <a:off x="761800" y="762001"/>
            <a:ext cx="5334197" cy="761999"/>
          </a:xfrm>
        </p:spPr>
        <p:txBody>
          <a:bodyPr anchor="ctr">
            <a:normAutofit/>
          </a:bodyPr>
          <a:lstStyle/>
          <a:p>
            <a:r>
              <a:rPr lang="en-US" sz="4000" dirty="0"/>
              <a:t>Introduction </a:t>
            </a:r>
            <a:endParaRPr lang="en-CA" sz="4000" dirty="0"/>
          </a:p>
        </p:txBody>
      </p:sp>
      <p:sp>
        <p:nvSpPr>
          <p:cNvPr id="3" name="Content Placeholder 2">
            <a:extLst>
              <a:ext uri="{FF2B5EF4-FFF2-40B4-BE49-F238E27FC236}">
                <a16:creationId xmlns:a16="http://schemas.microsoft.com/office/drawing/2014/main" id="{4AE357FB-5104-E098-2508-CFFBB8BECC52}"/>
              </a:ext>
            </a:extLst>
          </p:cNvPr>
          <p:cNvSpPr>
            <a:spLocks noGrp="1"/>
          </p:cNvSpPr>
          <p:nvPr>
            <p:ph idx="1"/>
          </p:nvPr>
        </p:nvSpPr>
        <p:spPr>
          <a:xfrm>
            <a:off x="761800" y="1634836"/>
            <a:ext cx="5334197" cy="4605243"/>
          </a:xfrm>
        </p:spPr>
        <p:txBody>
          <a:bodyPr anchor="ctr">
            <a:normAutofit/>
          </a:bodyPr>
          <a:lstStyle/>
          <a:p>
            <a:r>
              <a:rPr lang="en-US" sz="1600" dirty="0"/>
              <a:t>In today’s digital-first world, cybersecurity has become a top priority for organizations and nations alike. With the growing reliance on digital infrastructure, cyber threats have evolved in scale, complexity, and frequency.</a:t>
            </a:r>
          </a:p>
          <a:p>
            <a:r>
              <a:rPr lang="en-US" sz="1600" dirty="0"/>
              <a:t>This project explores global cybersecurity trends using Tableau, transforming raw data into clear, interactive visual stories.</a:t>
            </a:r>
          </a:p>
          <a:p>
            <a:r>
              <a:rPr lang="en-US" sz="1600" dirty="0"/>
              <a:t>Through this analysis, we aim to uncover regional vulnerabilities, identify the most common types of cyberattacks, and observe threat patterns over time.</a:t>
            </a:r>
          </a:p>
          <a:p>
            <a:r>
              <a:rPr lang="en-US" sz="1600" dirty="0"/>
              <a:t>By visualizing these patterns, decision-makers and cybersecurity professionals can proactively respond to risks, improve defenses, and better prepare for emerging threats.</a:t>
            </a:r>
            <a:endParaRPr lang="en-CA" sz="1600" dirty="0"/>
          </a:p>
        </p:txBody>
      </p:sp>
      <p:pic>
        <p:nvPicPr>
          <p:cNvPr id="14" name="Picture 13" descr="A digitally rendered city with numbers">
            <a:extLst>
              <a:ext uri="{FF2B5EF4-FFF2-40B4-BE49-F238E27FC236}">
                <a16:creationId xmlns:a16="http://schemas.microsoft.com/office/drawing/2014/main" id="{673D584E-3551-AF8C-3E31-CFCEC43024D6}"/>
              </a:ext>
            </a:extLst>
          </p:cNvPr>
          <p:cNvPicPr>
            <a:picLocks noChangeAspect="1"/>
          </p:cNvPicPr>
          <p:nvPr/>
        </p:nvPicPr>
        <p:blipFill>
          <a:blip r:embed="rId2"/>
          <a:srcRect l="18057" r="40978"/>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3967235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01721-2F71-470B-F4D3-B5B3674951CB}"/>
              </a:ext>
            </a:extLst>
          </p:cNvPr>
          <p:cNvSpPr>
            <a:spLocks noGrp="1"/>
          </p:cNvSpPr>
          <p:nvPr>
            <p:ph type="title"/>
          </p:nvPr>
        </p:nvSpPr>
        <p:spPr>
          <a:xfrm>
            <a:off x="6823878" y="741392"/>
            <a:ext cx="4491821" cy="902681"/>
          </a:xfrm>
        </p:spPr>
        <p:txBody>
          <a:bodyPr anchor="b">
            <a:normAutofit fontScale="90000"/>
          </a:bodyPr>
          <a:lstStyle/>
          <a:p>
            <a:r>
              <a:rPr lang="en-US" sz="3200" dirty="0"/>
              <a:t>Global Cybersecurity Threats Dataset — Description</a:t>
            </a:r>
            <a:endParaRPr lang="en-CA" sz="3200" dirty="0"/>
          </a:p>
        </p:txBody>
      </p:sp>
      <p:pic>
        <p:nvPicPr>
          <p:cNvPr id="5" name="Picture 4" descr="A digitally rendered city with numbers">
            <a:extLst>
              <a:ext uri="{FF2B5EF4-FFF2-40B4-BE49-F238E27FC236}">
                <a16:creationId xmlns:a16="http://schemas.microsoft.com/office/drawing/2014/main" id="{122ABD2E-9604-B561-796C-4E2DA4D8CFFB}"/>
              </a:ext>
            </a:extLst>
          </p:cNvPr>
          <p:cNvPicPr>
            <a:picLocks noChangeAspect="1"/>
          </p:cNvPicPr>
          <p:nvPr/>
        </p:nvPicPr>
        <p:blipFill>
          <a:blip r:embed="rId2"/>
          <a:srcRect l="15095" r="38016" b="-1"/>
          <a:stretch/>
        </p:blipFill>
        <p:spPr>
          <a:xfrm>
            <a:off x="20" y="10"/>
            <a:ext cx="6095980" cy="6857990"/>
          </a:xfrm>
          <a:prstGeom prst="rect">
            <a:avLst/>
          </a:prstGeom>
        </p:spPr>
      </p:pic>
      <p:grpSp>
        <p:nvGrpSpPr>
          <p:cNvPr id="9" name="Group 8">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4" name="Rectangle 13">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BA3E64F-DAD2-DC2E-BA5E-081D6A41697C}"/>
              </a:ext>
            </a:extLst>
          </p:cNvPr>
          <p:cNvSpPr>
            <a:spLocks noGrp="1"/>
          </p:cNvSpPr>
          <p:nvPr>
            <p:ph idx="1"/>
          </p:nvPr>
        </p:nvSpPr>
        <p:spPr>
          <a:xfrm>
            <a:off x="6823878" y="1911927"/>
            <a:ext cx="4491820" cy="4069381"/>
          </a:xfrm>
        </p:spPr>
        <p:txBody>
          <a:bodyPr anchor="t">
            <a:normAutofit fontScale="25000" lnSpcReduction="20000"/>
          </a:bodyPr>
          <a:lstStyle/>
          <a:p>
            <a:r>
              <a:rPr lang="en-US" sz="4800" dirty="0"/>
              <a:t>The Global Cybersecurity Threats dataset captures reported cyber incidents worldwide, offering a comprehensive view of the evolving digital threat landscape. It consolidates data from various sources, including cybersecurity monitoring tools, threat intelligence reports, and international cybersecurity organizations.</a:t>
            </a:r>
          </a:p>
          <a:p>
            <a:r>
              <a:rPr lang="en-US" sz="4800" b="1" dirty="0"/>
              <a:t>Country: </a:t>
            </a:r>
            <a:r>
              <a:rPr lang="en-US" sz="4800" dirty="0"/>
              <a:t>The country where the incident took place or was reported.</a:t>
            </a:r>
          </a:p>
          <a:p>
            <a:r>
              <a:rPr lang="en-US" sz="4800" b="1" dirty="0"/>
              <a:t>Year: </a:t>
            </a:r>
            <a:r>
              <a:rPr lang="en-US" sz="4800" dirty="0"/>
              <a:t>The year when the cyber threat incident was recorded.</a:t>
            </a:r>
          </a:p>
          <a:p>
            <a:r>
              <a:rPr lang="en-US" sz="4800" b="1" dirty="0"/>
              <a:t>Attack Type: </a:t>
            </a:r>
            <a:r>
              <a:rPr lang="en-US" sz="4800" dirty="0"/>
              <a:t>The category of cyberattack (e.g., Malware, Phishing, DDoS).</a:t>
            </a:r>
          </a:p>
          <a:p>
            <a:r>
              <a:rPr lang="en-US" sz="4800" b="1" dirty="0"/>
              <a:t>Target Industry: </a:t>
            </a:r>
            <a:r>
              <a:rPr lang="en-US" sz="4800" dirty="0"/>
              <a:t>The industry or sector targeted by the cyber threat (e.g., Finance, Healthcare, Government).</a:t>
            </a:r>
          </a:p>
          <a:p>
            <a:r>
              <a:rPr lang="en-US" sz="4800" b="1" dirty="0"/>
              <a:t>Financial Loss (in Million $): </a:t>
            </a:r>
            <a:r>
              <a:rPr lang="en-US" sz="4800" dirty="0"/>
              <a:t>Estimated financial loss caused by the cyber incident, in millions of US dollars.</a:t>
            </a:r>
          </a:p>
          <a:p>
            <a:r>
              <a:rPr lang="en-US" sz="4800" b="1" dirty="0"/>
              <a:t>Number of Affected Users: </a:t>
            </a:r>
            <a:r>
              <a:rPr lang="en-US" sz="4800" dirty="0"/>
              <a:t>Number of users or accounts impacted by the incident.</a:t>
            </a:r>
          </a:p>
          <a:p>
            <a:r>
              <a:rPr lang="en-US" sz="4800" b="1" dirty="0"/>
              <a:t>Attack Source: </a:t>
            </a:r>
            <a:r>
              <a:rPr lang="en-US" sz="4800" dirty="0"/>
              <a:t>The origin of the attack (e.g., External Threat Actor, Insider Threat, Nation-State).</a:t>
            </a:r>
          </a:p>
          <a:p>
            <a:r>
              <a:rPr lang="en-US" sz="4800" b="1" dirty="0"/>
              <a:t>Security Vulnerability Type: </a:t>
            </a:r>
            <a:r>
              <a:rPr lang="en-US" sz="4800" dirty="0"/>
              <a:t>The specific vulnerability exploited during the attack (e.g., Software Flaw, Weak Passwords, Unpatched Systems).</a:t>
            </a:r>
          </a:p>
          <a:p>
            <a:r>
              <a:rPr lang="en-US" sz="4800" b="1" dirty="0"/>
              <a:t>Defense Mechanism Used: </a:t>
            </a:r>
            <a:r>
              <a:rPr lang="en-US" sz="4800" dirty="0"/>
              <a:t>The defensive measures that were employed to respond to or prevent the attack (e.g., Firewalls, Encryption, Intrusion Detection Systems).</a:t>
            </a:r>
          </a:p>
          <a:p>
            <a:r>
              <a:rPr lang="en-US" sz="4800" b="1" dirty="0"/>
              <a:t>Incident Resolution Time (in Hours): </a:t>
            </a:r>
            <a:r>
              <a:rPr lang="en-US" sz="4800" dirty="0"/>
              <a:t>Time taken to resolve or mitigate the incident, measured in hours.</a:t>
            </a:r>
          </a:p>
          <a:p>
            <a:endParaRPr lang="en-CA" sz="700" dirty="0"/>
          </a:p>
        </p:txBody>
      </p:sp>
    </p:spTree>
    <p:extLst>
      <p:ext uri="{BB962C8B-B14F-4D97-AF65-F5344CB8AC3E}">
        <p14:creationId xmlns:p14="http://schemas.microsoft.com/office/powerpoint/2010/main" val="1603972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ECE397-0EFF-B6A0-720D-30843D85A072}"/>
              </a:ext>
            </a:extLst>
          </p:cNvPr>
          <p:cNvSpPr>
            <a:spLocks noGrp="1"/>
          </p:cNvSpPr>
          <p:nvPr>
            <p:ph type="title"/>
          </p:nvPr>
        </p:nvSpPr>
        <p:spPr>
          <a:xfrm>
            <a:off x="1383564" y="348865"/>
            <a:ext cx="9718111" cy="1576446"/>
          </a:xfrm>
        </p:spPr>
        <p:txBody>
          <a:bodyPr anchor="ctr">
            <a:normAutofit/>
          </a:bodyPr>
          <a:lstStyle/>
          <a:p>
            <a:r>
              <a:rPr lang="en-US" sz="4000" dirty="0">
                <a:solidFill>
                  <a:srgbClr val="FFFFFF"/>
                </a:solidFill>
              </a:rPr>
              <a:t>Data Cleaning and Problem Statement</a:t>
            </a:r>
            <a:endParaRPr lang="en-CA" sz="4000" dirty="0">
              <a:solidFill>
                <a:srgbClr val="FFFFFF"/>
              </a:solidFill>
            </a:endParaRPr>
          </a:p>
        </p:txBody>
      </p:sp>
      <p:graphicFrame>
        <p:nvGraphicFramePr>
          <p:cNvPr id="8" name="Content Placeholder 2">
            <a:extLst>
              <a:ext uri="{FF2B5EF4-FFF2-40B4-BE49-F238E27FC236}">
                <a16:creationId xmlns:a16="http://schemas.microsoft.com/office/drawing/2014/main" id="{F662267D-85EA-C015-E4E5-03D79A1D99BF}"/>
              </a:ext>
            </a:extLst>
          </p:cNvPr>
          <p:cNvGraphicFramePr>
            <a:graphicFrameLocks noGrp="1"/>
          </p:cNvGraphicFramePr>
          <p:nvPr>
            <p:ph idx="1"/>
            <p:extLst>
              <p:ext uri="{D42A27DB-BD31-4B8C-83A1-F6EECF244321}">
                <p14:modId xmlns:p14="http://schemas.microsoft.com/office/powerpoint/2010/main" val="2850475609"/>
              </p:ext>
            </p:extLst>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49155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95447C-DE22-2DDA-2AF0-16197EC14B75}"/>
              </a:ext>
            </a:extLst>
          </p:cNvPr>
          <p:cNvSpPr>
            <a:spLocks noGrp="1"/>
          </p:cNvSpPr>
          <p:nvPr>
            <p:ph type="title"/>
          </p:nvPr>
        </p:nvSpPr>
        <p:spPr>
          <a:xfrm>
            <a:off x="793662" y="386930"/>
            <a:ext cx="10066122" cy="1298448"/>
          </a:xfrm>
        </p:spPr>
        <p:txBody>
          <a:bodyPr anchor="b">
            <a:normAutofit/>
          </a:bodyPr>
          <a:lstStyle/>
          <a:p>
            <a:r>
              <a:rPr lang="en-CA" sz="4800"/>
              <a:t>Key Insights and Findings</a:t>
            </a:r>
          </a:p>
        </p:txBody>
      </p:sp>
      <p:sp>
        <p:nvSpPr>
          <p:cNvPr id="27" name="Rectangle 26">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C65B21E-C9A2-7052-FA84-2621234F1785}"/>
              </a:ext>
            </a:extLst>
          </p:cNvPr>
          <p:cNvSpPr>
            <a:spLocks noGrp="1"/>
          </p:cNvSpPr>
          <p:nvPr>
            <p:ph idx="1"/>
          </p:nvPr>
        </p:nvSpPr>
        <p:spPr>
          <a:xfrm>
            <a:off x="793661" y="2599509"/>
            <a:ext cx="4530898" cy="3639450"/>
          </a:xfrm>
        </p:spPr>
        <p:txBody>
          <a:bodyPr anchor="ctr">
            <a:normAutofit/>
          </a:bodyPr>
          <a:lstStyle/>
          <a:p>
            <a:r>
              <a:rPr lang="en-US" sz="2000"/>
              <a:t>UK records the highest number of cybersecurity incidents globally (2015–2024).</a:t>
            </a:r>
          </a:p>
          <a:p>
            <a:r>
              <a:rPr lang="en-US" sz="2000"/>
              <a:t>Cyber threats are widely distributed but heavily concentrated in Europe, North America, and Asia-Pacific.</a:t>
            </a:r>
          </a:p>
          <a:p>
            <a:r>
              <a:rPr lang="en-US" sz="2000"/>
              <a:t>Emerging risk zones include parts of Africa and South America, showing increasing incident trends.</a:t>
            </a:r>
            <a:endParaRPr lang="en-CA" sz="2000"/>
          </a:p>
        </p:txBody>
      </p:sp>
      <p:pic>
        <p:nvPicPr>
          <p:cNvPr id="7" name="Picture 6" descr="A map of the world with different countries/regions&#10;&#10;AI-generated content may be incorrect.">
            <a:extLst>
              <a:ext uri="{FF2B5EF4-FFF2-40B4-BE49-F238E27FC236}">
                <a16:creationId xmlns:a16="http://schemas.microsoft.com/office/drawing/2014/main" id="{8C4F41ED-9EF3-1051-769B-CFFF710B60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2665" y="2693288"/>
            <a:ext cx="5805461" cy="3296177"/>
          </a:xfrm>
          <a:prstGeom prst="rect">
            <a:avLst/>
          </a:prstGeom>
        </p:spPr>
      </p:pic>
      <p:sp>
        <p:nvSpPr>
          <p:cNvPr id="31" name="Rectangle 30">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6159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BF428-7205-C182-8E57-4F1490C694A7}"/>
              </a:ext>
            </a:extLst>
          </p:cNvPr>
          <p:cNvSpPr>
            <a:spLocks noGrp="1"/>
          </p:cNvSpPr>
          <p:nvPr>
            <p:ph type="title"/>
          </p:nvPr>
        </p:nvSpPr>
        <p:spPr/>
        <p:txBody>
          <a:bodyPr/>
          <a:lstStyle/>
          <a:p>
            <a:r>
              <a:rPr lang="en-US"/>
              <a:t>Threat Category Breakdown</a:t>
            </a:r>
            <a:endParaRPr lang="en-CA" dirty="0"/>
          </a:p>
        </p:txBody>
      </p:sp>
      <p:sp>
        <p:nvSpPr>
          <p:cNvPr id="7" name="TextBox 6">
            <a:extLst>
              <a:ext uri="{FF2B5EF4-FFF2-40B4-BE49-F238E27FC236}">
                <a16:creationId xmlns:a16="http://schemas.microsoft.com/office/drawing/2014/main" id="{3A2F92A9-7F36-CA11-C420-59765B6F306E}"/>
              </a:ext>
            </a:extLst>
          </p:cNvPr>
          <p:cNvSpPr txBox="1"/>
          <p:nvPr/>
        </p:nvSpPr>
        <p:spPr>
          <a:xfrm>
            <a:off x="7883911" y="2054904"/>
            <a:ext cx="3133493" cy="4524315"/>
          </a:xfrm>
          <a:prstGeom prst="rect">
            <a:avLst/>
          </a:prstGeom>
          <a:noFill/>
        </p:spPr>
        <p:txBody>
          <a:bodyPr wrap="square">
            <a:spAutoFit/>
          </a:bodyPr>
          <a:lstStyle/>
          <a:p>
            <a:pPr marL="285750" indent="-285750">
              <a:buFont typeface="Arial" panose="020B0604020202020204" pitchFamily="34" charset="0"/>
              <a:buChar char="•"/>
            </a:pPr>
            <a:r>
              <a:rPr lang="en-CA" sz="2400"/>
              <a:t>Malware and Phishing dominate the threat landscape globally.</a:t>
            </a:r>
          </a:p>
          <a:p>
            <a:pPr marL="285750" indent="-285750">
              <a:buFont typeface="Arial" panose="020B0604020202020204" pitchFamily="34" charset="0"/>
              <a:buChar char="•"/>
            </a:pPr>
            <a:r>
              <a:rPr lang="en-CA" sz="2400"/>
              <a:t>Rising trend in Ransomware attacks, especially post-2020.</a:t>
            </a:r>
          </a:p>
          <a:p>
            <a:pPr marL="285750" indent="-285750">
              <a:buFont typeface="Arial" panose="020B0604020202020204" pitchFamily="34" charset="0"/>
              <a:buChar char="•"/>
            </a:pPr>
            <a:r>
              <a:rPr lang="en-CA" sz="2400"/>
              <a:t>Data breaches remain a persistent issue across all sectors.</a:t>
            </a:r>
            <a:endParaRPr lang="en-CA" sz="2400" dirty="0"/>
          </a:p>
        </p:txBody>
      </p:sp>
      <p:pic>
        <p:nvPicPr>
          <p:cNvPr id="14" name="Content Placeholder 13" descr="A graph showing the amount of time&#10;&#10;AI-generated content may be incorrect.">
            <a:extLst>
              <a:ext uri="{FF2B5EF4-FFF2-40B4-BE49-F238E27FC236}">
                <a16:creationId xmlns:a16="http://schemas.microsoft.com/office/drawing/2014/main" id="{82FA59E2-B500-34BC-F5E6-EF12460C78A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5259" y="1825624"/>
            <a:ext cx="7058721" cy="4753595"/>
          </a:xfrm>
        </p:spPr>
      </p:pic>
    </p:spTree>
    <p:extLst>
      <p:ext uri="{BB962C8B-B14F-4D97-AF65-F5344CB8AC3E}">
        <p14:creationId xmlns:p14="http://schemas.microsoft.com/office/powerpoint/2010/main" val="3799594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81E2C-AB99-A8A0-4961-59B98CDE6EDC}"/>
              </a:ext>
            </a:extLst>
          </p:cNvPr>
          <p:cNvSpPr>
            <a:spLocks noGrp="1"/>
          </p:cNvSpPr>
          <p:nvPr>
            <p:ph type="title"/>
          </p:nvPr>
        </p:nvSpPr>
        <p:spPr/>
        <p:txBody>
          <a:bodyPr/>
          <a:lstStyle/>
          <a:p>
            <a:r>
              <a:rPr lang="en-US"/>
              <a:t>Yearly Trends (2015-2024)</a:t>
            </a:r>
            <a:endParaRPr lang="en-CA" dirty="0"/>
          </a:p>
        </p:txBody>
      </p:sp>
      <p:pic>
        <p:nvPicPr>
          <p:cNvPr id="5" name="Content Placeholder 4" descr="A graph with red lines&#10;&#10;AI-generated content may be incorrect.">
            <a:extLst>
              <a:ext uri="{FF2B5EF4-FFF2-40B4-BE49-F238E27FC236}">
                <a16:creationId xmlns:a16="http://schemas.microsoft.com/office/drawing/2014/main" id="{760F9C89-5B24-48FA-3286-9F3260BFCC6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9502" y="1825625"/>
            <a:ext cx="6947209" cy="4667250"/>
          </a:xfrm>
        </p:spPr>
      </p:pic>
      <p:sp>
        <p:nvSpPr>
          <p:cNvPr id="7" name="TextBox 6">
            <a:extLst>
              <a:ext uri="{FF2B5EF4-FFF2-40B4-BE49-F238E27FC236}">
                <a16:creationId xmlns:a16="http://schemas.microsoft.com/office/drawing/2014/main" id="{ACB26C77-960D-CC63-DB76-8B60AF192B1D}"/>
              </a:ext>
            </a:extLst>
          </p:cNvPr>
          <p:cNvSpPr txBox="1"/>
          <p:nvPr/>
        </p:nvSpPr>
        <p:spPr>
          <a:xfrm>
            <a:off x="7830014" y="1976272"/>
            <a:ext cx="3523786" cy="3477875"/>
          </a:xfrm>
          <a:prstGeom prst="rect">
            <a:avLst/>
          </a:prstGeom>
          <a:noFill/>
        </p:spPr>
        <p:txBody>
          <a:bodyPr wrap="square">
            <a:spAutoFit/>
          </a:bodyPr>
          <a:lstStyle/>
          <a:p>
            <a:pPr marL="285750" indent="-285750">
              <a:buFont typeface="Arial" panose="020B0604020202020204" pitchFamily="34" charset="0"/>
              <a:buChar char="•"/>
            </a:pPr>
            <a:r>
              <a:rPr lang="en-CA" sz="2000"/>
              <a:t>Steady rise in reported incidents year over year.</a:t>
            </a:r>
          </a:p>
          <a:p>
            <a:pPr marL="285750" indent="-285750">
              <a:buFont typeface="Arial" panose="020B0604020202020204" pitchFamily="34" charset="0"/>
              <a:buChar char="•"/>
            </a:pPr>
            <a:r>
              <a:rPr lang="en-CA" sz="2000"/>
              <a:t>Significant spike observed around 2020–2021, correlating with the increase in remote work and digital transformation during the pandemic.</a:t>
            </a:r>
          </a:p>
          <a:p>
            <a:pPr marL="285750" indent="-285750">
              <a:buFont typeface="Arial" panose="020B0604020202020204" pitchFamily="34" charset="0"/>
              <a:buChar char="•"/>
            </a:pPr>
            <a:r>
              <a:rPr lang="en-CA" sz="2000"/>
              <a:t>Post-pandemic, the threat landscape has evolved with more sophisticated attacks.</a:t>
            </a:r>
            <a:endParaRPr lang="en-CA" sz="2000" dirty="0"/>
          </a:p>
        </p:txBody>
      </p:sp>
    </p:spTree>
    <p:extLst>
      <p:ext uri="{BB962C8B-B14F-4D97-AF65-F5344CB8AC3E}">
        <p14:creationId xmlns:p14="http://schemas.microsoft.com/office/powerpoint/2010/main" val="272925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89EEE-4327-8F14-2FC3-9895B2E22DF2}"/>
              </a:ext>
            </a:extLst>
          </p:cNvPr>
          <p:cNvSpPr>
            <a:spLocks noGrp="1"/>
          </p:cNvSpPr>
          <p:nvPr>
            <p:ph type="title"/>
          </p:nvPr>
        </p:nvSpPr>
        <p:spPr/>
        <p:txBody>
          <a:bodyPr/>
          <a:lstStyle/>
          <a:p>
            <a:r>
              <a:rPr lang="en-CA"/>
              <a:t>Industry Targeting</a:t>
            </a:r>
            <a:br>
              <a:rPr lang="en-CA"/>
            </a:br>
            <a:endParaRPr lang="en-CA" dirty="0"/>
          </a:p>
        </p:txBody>
      </p:sp>
      <p:pic>
        <p:nvPicPr>
          <p:cNvPr id="5" name="Content Placeholder 4" descr="A pie chart with numbers and a number of red and pink colored circles&#10;&#10;AI-generated content may be incorrect.">
            <a:extLst>
              <a:ext uri="{FF2B5EF4-FFF2-40B4-BE49-F238E27FC236}">
                <a16:creationId xmlns:a16="http://schemas.microsoft.com/office/drawing/2014/main" id="{C54374A1-F3CB-3CD5-2AA3-EAF4F3765C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4107" y="1690688"/>
            <a:ext cx="7393259" cy="4597787"/>
          </a:xfrm>
        </p:spPr>
      </p:pic>
      <p:sp>
        <p:nvSpPr>
          <p:cNvPr id="7" name="TextBox 6">
            <a:extLst>
              <a:ext uri="{FF2B5EF4-FFF2-40B4-BE49-F238E27FC236}">
                <a16:creationId xmlns:a16="http://schemas.microsoft.com/office/drawing/2014/main" id="{D493019C-95A5-0CB9-283E-51C4DB03C6CB}"/>
              </a:ext>
            </a:extLst>
          </p:cNvPr>
          <p:cNvSpPr txBox="1"/>
          <p:nvPr/>
        </p:nvSpPr>
        <p:spPr>
          <a:xfrm>
            <a:off x="8809463" y="2266146"/>
            <a:ext cx="2263697" cy="3416320"/>
          </a:xfrm>
          <a:prstGeom prst="rect">
            <a:avLst/>
          </a:prstGeom>
          <a:noFill/>
        </p:spPr>
        <p:txBody>
          <a:bodyPr wrap="square">
            <a:spAutoFit/>
          </a:bodyPr>
          <a:lstStyle/>
          <a:p>
            <a:pPr marL="285750" indent="-285750">
              <a:buFont typeface="Arial" panose="020B0604020202020204" pitchFamily="34" charset="0"/>
              <a:buChar char="•"/>
            </a:pPr>
            <a:r>
              <a:rPr lang="en-CA"/>
              <a:t>Financial services, healthcare, and government sectors are the most targeted industries.</a:t>
            </a:r>
          </a:p>
          <a:p>
            <a:pPr marL="285750" indent="-285750">
              <a:buFont typeface="Arial" panose="020B0604020202020204" pitchFamily="34" charset="0"/>
              <a:buChar char="•"/>
            </a:pPr>
            <a:r>
              <a:rPr lang="en-CA"/>
              <a:t>Education and manufacturing sectors also show increasing vulnerability.</a:t>
            </a:r>
            <a:endParaRPr lang="en-CA" dirty="0"/>
          </a:p>
        </p:txBody>
      </p:sp>
    </p:spTree>
    <p:extLst>
      <p:ext uri="{BB962C8B-B14F-4D97-AF65-F5344CB8AC3E}">
        <p14:creationId xmlns:p14="http://schemas.microsoft.com/office/powerpoint/2010/main" val="2193080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F8DFA-B2EC-F3D5-CC18-4987BFB870D0}"/>
              </a:ext>
            </a:extLst>
          </p:cNvPr>
          <p:cNvSpPr>
            <a:spLocks noGrp="1"/>
          </p:cNvSpPr>
          <p:nvPr>
            <p:ph type="title"/>
          </p:nvPr>
        </p:nvSpPr>
        <p:spPr>
          <a:xfrm>
            <a:off x="838200" y="365125"/>
            <a:ext cx="10290717" cy="1151441"/>
          </a:xfrm>
        </p:spPr>
        <p:txBody>
          <a:bodyPr/>
          <a:lstStyle/>
          <a:p>
            <a:r>
              <a:rPr lang="en-US"/>
              <a:t>Economic Impact</a:t>
            </a:r>
            <a:endParaRPr lang="en-CA" dirty="0"/>
          </a:p>
        </p:txBody>
      </p:sp>
      <p:pic>
        <p:nvPicPr>
          <p:cNvPr id="5" name="Content Placeholder 4" descr="A screenshot of a chart&#10;&#10;AI-generated content may be incorrect.">
            <a:extLst>
              <a:ext uri="{FF2B5EF4-FFF2-40B4-BE49-F238E27FC236}">
                <a16:creationId xmlns:a16="http://schemas.microsoft.com/office/drawing/2014/main" id="{3BE2819E-9850-697B-12F1-81198361D7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07835" y="1892533"/>
            <a:ext cx="5762037" cy="4351338"/>
          </a:xfrm>
        </p:spPr>
      </p:pic>
      <p:sp>
        <p:nvSpPr>
          <p:cNvPr id="7" name="TextBox 6">
            <a:extLst>
              <a:ext uri="{FF2B5EF4-FFF2-40B4-BE49-F238E27FC236}">
                <a16:creationId xmlns:a16="http://schemas.microsoft.com/office/drawing/2014/main" id="{F24CFB53-08DE-EBC9-963E-0E7790B6DB7F}"/>
              </a:ext>
            </a:extLst>
          </p:cNvPr>
          <p:cNvSpPr txBox="1"/>
          <p:nvPr/>
        </p:nvSpPr>
        <p:spPr>
          <a:xfrm>
            <a:off x="8062331" y="2088887"/>
            <a:ext cx="3423426" cy="4154984"/>
          </a:xfrm>
          <a:prstGeom prst="rect">
            <a:avLst/>
          </a:prstGeom>
          <a:noFill/>
        </p:spPr>
        <p:txBody>
          <a:bodyPr wrap="square">
            <a:spAutoFit/>
          </a:bodyPr>
          <a:lstStyle/>
          <a:p>
            <a:pPr marL="342900" indent="-342900">
              <a:buFont typeface="Arial" panose="020B0604020202020204" pitchFamily="34" charset="0"/>
              <a:buChar char="•"/>
            </a:pPr>
            <a:r>
              <a:rPr lang="en-CA" sz="2400"/>
              <a:t>Regions with advanced economies like the UK and the Germany face higher financial losses.</a:t>
            </a:r>
          </a:p>
          <a:p>
            <a:pPr marL="342900" indent="-342900">
              <a:buFont typeface="Arial" panose="020B0604020202020204" pitchFamily="34" charset="0"/>
              <a:buChar char="•"/>
            </a:pPr>
            <a:r>
              <a:rPr lang="en-CA" sz="2400"/>
              <a:t>Estimated global losses run into billions of dollars annually, not counting underreported cases.</a:t>
            </a:r>
            <a:endParaRPr lang="en-CA" sz="2400" dirty="0"/>
          </a:p>
        </p:txBody>
      </p:sp>
    </p:spTree>
    <p:extLst>
      <p:ext uri="{BB962C8B-B14F-4D97-AF65-F5344CB8AC3E}">
        <p14:creationId xmlns:p14="http://schemas.microsoft.com/office/powerpoint/2010/main" val="41124399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153</TotalTime>
  <Words>852</Words>
  <Application>Microsoft Office PowerPoint</Application>
  <PresentationFormat>Widescreen</PresentationFormat>
  <Paragraphs>61</Paragraphs>
  <Slides>16</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Aptos</vt:lpstr>
      <vt:lpstr>Aptos Display</vt:lpstr>
      <vt:lpstr>Arial</vt:lpstr>
      <vt:lpstr>Office Theme</vt:lpstr>
      <vt:lpstr>Global Cyber Security Threats </vt:lpstr>
      <vt:lpstr>Introduction </vt:lpstr>
      <vt:lpstr>Global Cybersecurity Threats Dataset — Description</vt:lpstr>
      <vt:lpstr>Data Cleaning and Problem Statement</vt:lpstr>
      <vt:lpstr>Key Insights and Findings</vt:lpstr>
      <vt:lpstr>Threat Category Breakdown</vt:lpstr>
      <vt:lpstr>Yearly Trends (2015-2024)</vt:lpstr>
      <vt:lpstr>Industry Targeting </vt:lpstr>
      <vt:lpstr>Economic Impact</vt:lpstr>
      <vt:lpstr>Top Countries Bar Chart</vt:lpstr>
      <vt:lpstr>Global Cyber Security Dashboard</vt:lpstr>
      <vt:lpstr>Global Cyber Security Story</vt:lpstr>
      <vt:lpstr>Global Threat Patterns for the country UK</vt:lpstr>
      <vt:lpstr>Recommendations on the Global Cybersecurity Threats Analysis (2015–2024)</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Harjeet Kaur Virk</dc:creator>
  <cp:lastModifiedBy>Shubham Bogal</cp:lastModifiedBy>
  <cp:revision>3</cp:revision>
  <dcterms:created xsi:type="dcterms:W3CDTF">2025-04-11T19:37:52Z</dcterms:created>
  <dcterms:modified xsi:type="dcterms:W3CDTF">2025-07-17T04:07:41Z</dcterms:modified>
</cp:coreProperties>
</file>

<file path=docProps/thumbnail.jpeg>
</file>